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2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07D679-AE4C-EFC6-CFF9-35E5EF8140F8}" v="1" dt="2022-06-02T00:12:54.388"/>
    <p1510:client id="{7DCEFFD0-5CFB-E77C-4B50-0B22C77F685E}" v="35" dt="2022-06-02T13:06:43.157"/>
    <p1510:client id="{8C4B9DC4-9475-DEC4-2C38-99CA481B3FC4}" v="467" dt="2022-06-02T00:13:04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2.xml" Id="rId3" /><Relationship Type="http://schemas.openxmlformats.org/officeDocument/2006/relationships/slide" Target="slides/slide6.xml" Id="rId7" /><Relationship Type="http://schemas.openxmlformats.org/officeDocument/2006/relationships/tableStyles" Target="tableStyles.xml" Id="rId12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theme" Target="theme/theme1.xml" Id="rId11" /><Relationship Type="http://schemas.openxmlformats.org/officeDocument/2006/relationships/slide" Target="slides/slide4.xml" Id="rId5" /><Relationship Type="http://schemas.openxmlformats.org/officeDocument/2006/relationships/viewProps" Target="viewProps.xml" Id="rId10" /><Relationship Type="http://schemas.openxmlformats.org/officeDocument/2006/relationships/slide" Target="slides/slide3.xml" Id="rId4" /><Relationship Type="http://schemas.openxmlformats.org/officeDocument/2006/relationships/presProps" Target="presProps.xml" Id="rId9" /><Relationship Type="http://schemas.microsoft.com/office/2015/10/relationships/revisionInfo" Target="revisionInfo.xml" Id="rId14" 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92591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21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659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78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55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95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16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1186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40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80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296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June 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61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bertUrsu/Detectia-benzilor-de-circulati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6145" y="1489869"/>
            <a:ext cx="7592216" cy="1176485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 sz="4400" err="1"/>
              <a:t>Detectarea</a:t>
            </a:r>
            <a:r>
              <a:rPr lang="en-US" sz="4400"/>
              <a:t> </a:t>
            </a:r>
            <a:r>
              <a:rPr lang="en-US" sz="4400" err="1"/>
              <a:t>benzilor</a:t>
            </a:r>
            <a:r>
              <a:rPr lang="en-US" sz="4400"/>
              <a:t> de </a:t>
            </a:r>
            <a:r>
              <a:rPr lang="en-US" sz="4400" err="1"/>
              <a:t>circulatie</a:t>
            </a:r>
            <a:endParaRPr lang="en-US" sz="4400"/>
          </a:p>
        </p:txBody>
      </p:sp>
      <p:pic>
        <p:nvPicPr>
          <p:cNvPr id="4" name="Picture 3" descr="Closeup of a keyboard">
            <a:extLst>
              <a:ext uri="{FF2B5EF4-FFF2-40B4-BE49-F238E27FC236}">
                <a16:creationId xmlns:a16="http://schemas.microsoft.com/office/drawing/2014/main" id="{C3FE826C-B7E2-2617-8739-AFA10FE5D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86" r="27463" b="-1"/>
          <a:stretch/>
        </p:blipFill>
        <p:spPr>
          <a:xfrm>
            <a:off x="9020968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3840CF4-F848-4FE0-AEA6-C9E806911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20950" y="549275"/>
            <a:ext cx="667802" cy="631474"/>
            <a:chOff x="10478914" y="1506691"/>
            <a:chExt cx="667802" cy="631474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4B46153-41DB-494F-9B08-EBCCF2728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B6D42DA-2D84-4A50-A359-7A5C651B1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94459D96-B947-4C7F-8BCA-915F8B07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2954" y="5171203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5269" y="3339453"/>
            <a:ext cx="6353968" cy="2265216"/>
          </a:xfrm>
        </p:spPr>
        <p:txBody>
          <a:bodyPr vert="horz" wrap="square" lIns="0" tIns="0" rIns="0" bIns="0" rtlCol="0" anchor="t">
            <a:normAutofit/>
          </a:bodyPr>
          <a:lstStyle/>
          <a:p>
            <a:pPr algn="ctr"/>
            <a:r>
              <a:rPr lang="en-US" err="1">
                <a:solidFill>
                  <a:schemeClr val="tx2"/>
                </a:solidFill>
                <a:ea typeface="Source Sans Pro"/>
              </a:rPr>
              <a:t>Studenti</a:t>
            </a:r>
            <a:r>
              <a:rPr lang="en-US">
                <a:solidFill>
                  <a:schemeClr val="tx2"/>
                </a:solidFill>
                <a:ea typeface="Source Sans Pro"/>
              </a:rPr>
              <a:t>: Simona Toma, Robert Ursu</a:t>
            </a:r>
          </a:p>
          <a:p>
            <a:pPr algn="ctr"/>
            <a:r>
              <a:rPr lang="en-US" err="1">
                <a:solidFill>
                  <a:schemeClr val="tx2"/>
                </a:solidFill>
                <a:ea typeface="Source Sans Pro"/>
              </a:rPr>
              <a:t>Disciplina</a:t>
            </a:r>
            <a:r>
              <a:rPr lang="en-US">
                <a:solidFill>
                  <a:schemeClr val="tx2"/>
                </a:solidFill>
                <a:ea typeface="Source Sans Pro"/>
              </a:rPr>
              <a:t>: </a:t>
            </a:r>
            <a:r>
              <a:rPr lang="en-US" err="1">
                <a:solidFill>
                  <a:schemeClr val="tx2"/>
                </a:solidFill>
                <a:ea typeface="Source Sans Pro"/>
              </a:rPr>
              <a:t>Vedere</a:t>
            </a:r>
            <a:r>
              <a:rPr lang="en-US">
                <a:solidFill>
                  <a:schemeClr val="tx2"/>
                </a:solidFill>
                <a:ea typeface="Source Sans Pro"/>
              </a:rPr>
              <a:t> </a:t>
            </a:r>
            <a:r>
              <a:rPr lang="en-US" err="1">
                <a:solidFill>
                  <a:schemeClr val="tx2"/>
                </a:solidFill>
                <a:ea typeface="Source Sans Pro"/>
              </a:rPr>
              <a:t>Artificiala</a:t>
            </a:r>
            <a:r>
              <a:rPr lang="en-US">
                <a:solidFill>
                  <a:schemeClr val="tx2"/>
                </a:solidFill>
                <a:ea typeface="Source Sans Pro"/>
              </a:rPr>
              <a:t> </a:t>
            </a:r>
            <a:r>
              <a:rPr lang="en-US" err="1">
                <a:solidFill>
                  <a:schemeClr val="tx2"/>
                </a:solidFill>
                <a:ea typeface="Source Sans Pro"/>
              </a:rPr>
              <a:t>pentru</a:t>
            </a:r>
            <a:r>
              <a:rPr lang="en-US">
                <a:solidFill>
                  <a:schemeClr val="tx2"/>
                </a:solidFill>
                <a:ea typeface="Source Sans Pro"/>
              </a:rPr>
              <a:t> Vehicule</a:t>
            </a:r>
          </a:p>
          <a:p>
            <a:pPr algn="ctr"/>
            <a:r>
              <a:rPr lang="en-US">
                <a:solidFill>
                  <a:schemeClr val="tx2"/>
                </a:solidFill>
                <a:ea typeface="Source Sans Pro"/>
              </a:rPr>
              <a:t>Informatica </a:t>
            </a:r>
            <a:r>
              <a:rPr lang="en-US" err="1">
                <a:solidFill>
                  <a:schemeClr val="tx2"/>
                </a:solidFill>
                <a:ea typeface="Source Sans Pro"/>
              </a:rPr>
              <a:t>Aplicata</a:t>
            </a:r>
            <a:r>
              <a:rPr lang="en-US">
                <a:solidFill>
                  <a:schemeClr val="tx2"/>
                </a:solidFill>
                <a:ea typeface="Source Sans Pro"/>
              </a:rPr>
              <a:t> - Anul 3</a:t>
            </a:r>
          </a:p>
        </p:txBody>
      </p:sp>
    </p:spTree>
    <p:extLst>
      <p:ext uri="{BB962C8B-B14F-4D97-AF65-F5344CB8AC3E}">
        <p14:creationId xmlns:p14="http://schemas.microsoft.com/office/powerpoint/2010/main" val="3601082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AC181-7DC6-DFB6-2C1C-3D6D89AFE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9583" y="1303574"/>
            <a:ext cx="8792368" cy="5146437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Siguranța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în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trafic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devine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o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necesitate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din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in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mai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mare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odata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cu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creșterea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traficului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urban.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Astfel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respectarea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regulilor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cirulatie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pe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benzi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este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crucială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pentru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siguranța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rutieră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atât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pentru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șoferi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cât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și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pentru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pietoni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pentru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putea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preveni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coliziunile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din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trafic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2400">
              <a:solidFill>
                <a:schemeClr val="tx1"/>
              </a:solidFill>
              <a:ea typeface="Source Sans Pro"/>
            </a:endParaRPr>
          </a:p>
          <a:p>
            <a:pPr marL="0" indent="0">
              <a:buNone/>
            </a:pP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Proiectul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realizat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noi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are ca scop 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identificarea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marcajelor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benzii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cu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intenția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de a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obține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un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mediu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sigur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circulatie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in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trafic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. </a:t>
            </a:r>
          </a:p>
          <a:p>
            <a:pPr marL="0" indent="0">
              <a:buNone/>
            </a:pP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Tehnologia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folosește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o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cameră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instalată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pe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mașină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pentru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capta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vederea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din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față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apoi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aplică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câteva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proceduri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pentru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determina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chemeClr val="tx1"/>
                </a:solidFill>
                <a:ea typeface="+mn-lt"/>
                <a:cs typeface="+mn-lt"/>
              </a:rPr>
              <a:t>benzile</a:t>
            </a:r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. </a:t>
            </a:r>
            <a:endParaRPr lang="en-US" sz="2400">
              <a:solidFill>
                <a:schemeClr val="tx1"/>
              </a:solidFill>
              <a:ea typeface="Source Sans Pro"/>
            </a:endParaRPr>
          </a:p>
          <a:p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493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40082A1-24A5-4276-83A4-39E993BD6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D840B21-A957-4CFE-AA5B-9711DF6D3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5000" y="397225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BFD4376-13D5-43C1-86D8-8133A9D88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33126" y="5677571"/>
            <a:ext cx="631474" cy="667800"/>
            <a:chOff x="2994153" y="1378666"/>
            <a:chExt cx="631474" cy="66780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76FEFF4-F643-4DA7-93C4-E222FCBA0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5000"/>
                    <a:lumOff val="5000"/>
                  </a:schemeClr>
                </a:gs>
                <a:gs pos="30000">
                  <a:schemeClr val="bg2">
                    <a:lumMod val="95000"/>
                    <a:lumOff val="5000"/>
                  </a:schemeClr>
                </a:gs>
                <a:gs pos="40000">
                  <a:schemeClr val="bg2">
                    <a:lumMod val="85000"/>
                    <a:lumOff val="1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059AD75-BB86-41B7-84D4-4B5AE0E21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E90FE62-164B-EE04-7B4B-267DA4D5AB64}"/>
              </a:ext>
            </a:extLst>
          </p:cNvPr>
          <p:cNvSpPr txBox="1"/>
          <p:nvPr/>
        </p:nvSpPr>
        <p:spPr>
          <a:xfrm>
            <a:off x="950120" y="1235869"/>
            <a:ext cx="6505573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ea typeface="+mn-lt"/>
                <a:cs typeface="+mn-lt"/>
              </a:rPr>
              <a:t>Procesul</a:t>
            </a:r>
            <a:r>
              <a:rPr lang="en-US" sz="2000">
                <a:ea typeface="+mn-lt"/>
                <a:cs typeface="+mn-lt"/>
              </a:rPr>
              <a:t> de </a:t>
            </a:r>
            <a:r>
              <a:rPr lang="en-US" sz="2000" err="1">
                <a:ea typeface="+mn-lt"/>
                <a:cs typeface="+mn-lt"/>
              </a:rPr>
              <a:t>detectare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și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recunoaștere</a:t>
            </a:r>
            <a:r>
              <a:rPr lang="en-US" sz="2000">
                <a:ea typeface="+mn-lt"/>
                <a:cs typeface="+mn-lt"/>
              </a:rPr>
              <a:t> a </a:t>
            </a:r>
            <a:r>
              <a:rPr lang="en-US" sz="2000" err="1">
                <a:ea typeface="+mn-lt"/>
                <a:cs typeface="+mn-lt"/>
              </a:rPr>
              <a:t>benzii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constă</a:t>
            </a:r>
            <a:r>
              <a:rPr lang="en-US" sz="2000">
                <a:ea typeface="+mn-lt"/>
                <a:cs typeface="+mn-lt"/>
              </a:rPr>
              <a:t> in:</a:t>
            </a:r>
          </a:p>
          <a:p>
            <a:pPr marL="342900" indent="-34290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preluarea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imaginii</a:t>
            </a:r>
          </a:p>
          <a:p>
            <a:pPr marL="342900" indent="-34290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procesarea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imaginii</a:t>
            </a:r>
          </a:p>
          <a:p>
            <a:pPr marL="342900" indent="-34290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segmentarea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imaginii</a:t>
            </a:r>
          </a:p>
          <a:p>
            <a:pPr marL="342900" indent="-34290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detectarea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marginilor</a:t>
            </a:r>
          </a:p>
          <a:p>
            <a:pPr marL="342900" indent="-34290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extragerea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caracteristicilor</a:t>
            </a:r>
          </a:p>
          <a:p>
            <a:pPr marL="342900" indent="-342900"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identificarea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punctelor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caracteristice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și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recunoașterea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liniei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benzii</a:t>
            </a:r>
            <a:r>
              <a:rPr lang="en-US" sz="2000">
                <a:ea typeface="+mn-lt"/>
                <a:cs typeface="+mn-lt"/>
              </a:rPr>
              <a:t>.</a:t>
            </a:r>
          </a:p>
          <a:p>
            <a:pPr marL="342900" indent="-342900">
              <a:buFont typeface="Arial"/>
              <a:buChar char="•"/>
            </a:pPr>
            <a:endParaRPr lang="en-US" sz="2000">
              <a:ea typeface="Source Sans Pro"/>
            </a:endParaRPr>
          </a:p>
          <a:p>
            <a:r>
              <a:rPr lang="en-US" sz="2000" err="1">
                <a:ea typeface="Source Sans Pro"/>
              </a:rPr>
              <a:t>Librarii</a:t>
            </a:r>
            <a:r>
              <a:rPr lang="en-US" sz="2000">
                <a:ea typeface="Source Sans Pro"/>
              </a:rPr>
              <a:t> </a:t>
            </a:r>
            <a:r>
              <a:rPr lang="en-US" sz="2000" err="1">
                <a:ea typeface="Source Sans Pro"/>
              </a:rPr>
              <a:t>utilizate</a:t>
            </a:r>
            <a:r>
              <a:rPr lang="en-US" sz="2000">
                <a:ea typeface="Source Sans Pro"/>
              </a:rPr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2000">
                <a:ea typeface="Source Sans Pro"/>
              </a:rPr>
              <a:t>OpenCV</a:t>
            </a:r>
          </a:p>
          <a:p>
            <a:pPr marL="342900" indent="-342900">
              <a:buFont typeface="Arial"/>
              <a:buChar char="•"/>
            </a:pPr>
            <a:r>
              <a:rPr lang="en-US" sz="2000" err="1">
                <a:ea typeface="Source Sans Pro"/>
              </a:rPr>
              <a:t>Numpy</a:t>
            </a:r>
          </a:p>
          <a:p>
            <a:pPr marL="342900" indent="-342900">
              <a:buFont typeface="Arial"/>
              <a:buChar char="•"/>
            </a:pPr>
            <a:r>
              <a:rPr lang="en-US" sz="2000">
                <a:ea typeface="Source Sans Pro"/>
              </a:rPr>
              <a:t>Matplotlib</a:t>
            </a:r>
          </a:p>
          <a:p>
            <a:endParaRPr lang="en-US" sz="2000"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28933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63F30646-E3C4-86CB-857F-81A6C8ADD0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" t="43003" r="-146" b="-367"/>
          <a:stretch/>
        </p:blipFill>
        <p:spPr>
          <a:xfrm>
            <a:off x="703374" y="-2567"/>
            <a:ext cx="10702273" cy="343041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5528E2A7-37E9-41F3-3E1C-4EC71F5BFE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9" t="40063" r="-119" b="-147"/>
          <a:stretch/>
        </p:blipFill>
        <p:spPr>
          <a:xfrm>
            <a:off x="704850" y="3420003"/>
            <a:ext cx="10706904" cy="3436666"/>
          </a:xfrm>
        </p:spPr>
      </p:pic>
    </p:spTree>
    <p:extLst>
      <p:ext uri="{BB962C8B-B14F-4D97-AF65-F5344CB8AC3E}">
        <p14:creationId xmlns:p14="http://schemas.microsoft.com/office/powerpoint/2010/main" val="2593026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road with trees on the side&#10;&#10;Description automatically generated">
            <a:extLst>
              <a:ext uri="{FF2B5EF4-FFF2-40B4-BE49-F238E27FC236}">
                <a16:creationId xmlns:a16="http://schemas.microsoft.com/office/drawing/2014/main" id="{20FB88BD-E225-84D2-063A-337954584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16" y="1037496"/>
            <a:ext cx="6028398" cy="4776965"/>
          </a:xfrm>
          <a:prstGeom prst="rect">
            <a:avLst/>
          </a:prstGeom>
        </p:spPr>
      </p:pic>
      <p:pic>
        <p:nvPicPr>
          <p:cNvPr id="5" name="Picture 5" descr="A road with trees on the side&#10;&#10;Description automatically generated">
            <a:extLst>
              <a:ext uri="{FF2B5EF4-FFF2-40B4-BE49-F238E27FC236}">
                <a16:creationId xmlns:a16="http://schemas.microsoft.com/office/drawing/2014/main" id="{9696B54C-95B6-450A-F0BA-3638ADE0F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825" y="1038390"/>
            <a:ext cx="6093912" cy="477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6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scene, way, road, sky&#10;&#10;Description automatically generated">
            <a:extLst>
              <a:ext uri="{FF2B5EF4-FFF2-40B4-BE49-F238E27FC236}">
                <a16:creationId xmlns:a16="http://schemas.microsoft.com/office/drawing/2014/main" id="{66DFD38E-541F-824C-11BC-D860B13CB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76" y="1489025"/>
            <a:ext cx="6104350" cy="3879952"/>
          </a:xfrm>
          <a:prstGeom prst="rect">
            <a:avLst/>
          </a:prstGeom>
        </p:spPr>
      </p:pic>
      <p:pic>
        <p:nvPicPr>
          <p:cNvPr id="5" name="Picture 5" descr="A picture containing way, road, scene, sky&#10;&#10;Description automatically generated">
            <a:extLst>
              <a:ext uri="{FF2B5EF4-FFF2-40B4-BE49-F238E27FC236}">
                <a16:creationId xmlns:a16="http://schemas.microsoft.com/office/drawing/2014/main" id="{9D3C3ABB-ECAE-91E3-0D8F-64F4402A6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825" y="1490303"/>
            <a:ext cx="6104350" cy="387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78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46EAD-C832-F9EC-8AC6-F4C4ECDCB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768042"/>
            <a:ext cx="11090274" cy="1312626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0" indent="0" algn="ctr">
              <a:buNone/>
            </a:pPr>
            <a:r>
              <a:rPr lang="en-US" sz="2800">
                <a:solidFill>
                  <a:schemeClr val="tx1"/>
                </a:solidFill>
                <a:ea typeface="Source Sans Pro"/>
              </a:rPr>
              <a:t>Link GitHub:</a:t>
            </a:r>
          </a:p>
          <a:p>
            <a:pPr marL="0" indent="0" algn="ctr">
              <a:buNone/>
            </a:pPr>
            <a:r>
              <a:rPr lang="en-US" sz="2800" u="sng">
                <a:ea typeface="+mn-lt"/>
                <a:cs typeface="+mn-lt"/>
                <a:hlinkClick r:id="rId2"/>
              </a:rPr>
              <a:t>https://github.com/RobertUrsu/Detectia-benzilor-de-circulatie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456946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3DFloatVTI</vt:lpstr>
      <vt:lpstr>Detectarea benzilor de circulatie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19</cp:revision>
  <dcterms:created xsi:type="dcterms:W3CDTF">2022-06-01T23:01:46Z</dcterms:created>
  <dcterms:modified xsi:type="dcterms:W3CDTF">2022-06-02T13:06:50Z</dcterms:modified>
</cp:coreProperties>
</file>

<file path=docProps/thumbnail.jpeg>
</file>